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6"/>
  </p:notesMasterIdLst>
  <p:sldIdLst>
    <p:sldId id="378" r:id="rId5"/>
    <p:sldId id="372" r:id="rId6"/>
    <p:sldId id="373" r:id="rId7"/>
    <p:sldId id="259" r:id="rId8"/>
    <p:sldId id="379" r:id="rId9"/>
    <p:sldId id="392" r:id="rId10"/>
    <p:sldId id="260" r:id="rId11"/>
    <p:sldId id="394" r:id="rId12"/>
    <p:sldId id="395" r:id="rId13"/>
    <p:sldId id="261" r:id="rId14"/>
    <p:sldId id="393" r:id="rId15"/>
    <p:sldId id="263" r:id="rId16"/>
    <p:sldId id="267" r:id="rId17"/>
    <p:sldId id="268" r:id="rId18"/>
    <p:sldId id="398" r:id="rId19"/>
    <p:sldId id="399" r:id="rId20"/>
    <p:sldId id="400" r:id="rId21"/>
    <p:sldId id="401" r:id="rId22"/>
    <p:sldId id="402" r:id="rId23"/>
    <p:sldId id="270" r:id="rId24"/>
    <p:sldId id="272" r:id="rId2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B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08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97006-3089-4F53-8AC6-A26F6294F896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277CD-5484-494C-BC08-0F866D73CF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710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E0B277C-17CB-432A-8C2F-544391189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D43299A5-2104-4241-807A-73BE69A2EF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2C8B8FC2-0C9A-462D-A65B-0B241A10A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5C141B1B-7171-4450-B1E9-45D1BE64481E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667000"/>
            <a:ext cx="5867400" cy="762000"/>
          </a:xfrm>
          <a:prstGeom prst="rect">
            <a:avLst/>
          </a:prstGeom>
        </p:spPr>
        <p:txBody>
          <a:bodyPr/>
          <a:lstStyle>
            <a:lvl1pPr algn="l">
              <a:defRPr sz="2700" baseline="0">
                <a:solidFill>
                  <a:srgbClr val="9317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0" y="3429000"/>
            <a:ext cx="5867400" cy="4572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1050" baseline="0">
                <a:solidFill>
                  <a:srgbClr val="93176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53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 bwMode="auto">
          <a:xfrm>
            <a:off x="179513" y="404664"/>
            <a:ext cx="582076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95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8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28600"/>
            <a:ext cx="8881872" cy="8534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789419" y="252983"/>
            <a:ext cx="2081783" cy="7909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880" y="2479928"/>
            <a:ext cx="9032239" cy="84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92176C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8307" y="1095755"/>
            <a:ext cx="85013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0F0A00E-823B-4851-B915-47C782B33BD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28725" y="1503484"/>
            <a:ext cx="6686550" cy="1068266"/>
          </a:xfrm>
          <a:solidFill>
            <a:schemeClr val="bg1">
              <a:lumMod val="85000"/>
            </a:schemeClr>
          </a:solidFill>
        </p:spPr>
        <p:txBody>
          <a:bodyPr vert="horz" wrap="square" lIns="51435" tIns="25718" rIns="51435" bIns="2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en-US" dirty="0">
                <a:ea typeface="ヒラギノ角ゴ Pro W3"/>
              </a:rPr>
              <a:t>Develop Enterprise Application</a:t>
            </a:r>
            <a:endParaRPr lang="en-GB" altLang="en-US" dirty="0">
              <a:ea typeface="ヒラギノ角ゴ Pro W3" charset="-128"/>
            </a:endParaRPr>
          </a:p>
        </p:txBody>
      </p:sp>
      <p:sp>
        <p:nvSpPr>
          <p:cNvPr id="5123" name="Title 1">
            <a:extLst>
              <a:ext uri="{FF2B5EF4-FFF2-40B4-BE49-F238E27FC236}">
                <a16:creationId xmlns:a16="http://schemas.microsoft.com/office/drawing/2014/main" id="{9943F5AA-E44A-462B-A8FC-39B76FFACCDE}"/>
              </a:ext>
            </a:extLst>
          </p:cNvPr>
          <p:cNvSpPr txBox="1">
            <a:spLocks/>
          </p:cNvSpPr>
          <p:nvPr/>
        </p:nvSpPr>
        <p:spPr bwMode="auto">
          <a:xfrm>
            <a:off x="1228725" y="2623646"/>
            <a:ext cx="44005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1400" dirty="0">
                <a:solidFill>
                  <a:srgbClr val="93176C"/>
                </a:solidFill>
                <a:latin typeface="Calibri" panose="020F0502020204030204" pitchFamily="34" charset="0"/>
              </a:rPr>
              <a:t>Module Project: </a:t>
            </a:r>
            <a:r>
              <a:rPr lang="id-ID" altLang="en-US" sz="1400" dirty="0">
                <a:solidFill>
                  <a:srgbClr val="93176C"/>
                </a:solidFill>
                <a:latin typeface="Calibri" panose="020F0502020204030204" pitchFamily="34" charset="0"/>
              </a:rPr>
              <a:t>Meals on Wheels </a:t>
            </a:r>
            <a:r>
              <a:rPr lang="en-US" altLang="en-US" sz="1400" dirty="0">
                <a:solidFill>
                  <a:srgbClr val="93176C"/>
                </a:solidFill>
                <a:latin typeface="Calibri" panose="020F0502020204030204" pitchFamily="34" charset="0"/>
              </a:rPr>
              <a:t>Web Application</a:t>
            </a:r>
            <a:endParaRPr lang="en-GB" altLang="en-US" sz="1400" dirty="0">
              <a:solidFill>
                <a:srgbClr val="93176C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E2B7E-1984-4A38-B999-D3FC5F0148C2}"/>
              </a:ext>
            </a:extLst>
          </p:cNvPr>
          <p:cNvSpPr txBox="1">
            <a:spLocks/>
          </p:cNvSpPr>
          <p:nvPr/>
        </p:nvSpPr>
        <p:spPr bwMode="auto">
          <a:xfrm>
            <a:off x="1228725" y="4343401"/>
            <a:ext cx="3243263" cy="756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Start Date	:</a:t>
            </a:r>
            <a:r>
              <a:rPr lang="id-ID" altLang="en-US" sz="1050" b="1" dirty="0">
                <a:latin typeface="+mn-lt"/>
              </a:rPr>
              <a:t> 13 June 2023</a:t>
            </a:r>
            <a:r>
              <a:rPr lang="en-US" altLang="en-US" sz="1050" b="1" dirty="0">
                <a:latin typeface="+mn-lt"/>
              </a:rPr>
              <a:t>  </a:t>
            </a: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End Date	: </a:t>
            </a:r>
            <a:r>
              <a:rPr lang="id-ID" altLang="en-US" sz="1050" b="1" dirty="0">
                <a:latin typeface="+mn-lt"/>
              </a:rPr>
              <a:t>07 July 2023</a:t>
            </a:r>
            <a:endParaRPr lang="en-US" altLang="en-US" sz="1050" b="1" dirty="0">
              <a:latin typeface="+mn-lt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Submission Date: </a:t>
            </a:r>
            <a:endParaRPr lang="en-US" altLang="en-US" sz="105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DFC0B0-FB48-41B8-9972-916748A1C7B0}"/>
              </a:ext>
            </a:extLst>
          </p:cNvPr>
          <p:cNvSpPr txBox="1">
            <a:spLocks/>
          </p:cNvSpPr>
          <p:nvPr/>
        </p:nvSpPr>
        <p:spPr bwMode="auto">
          <a:xfrm>
            <a:off x="1239118" y="3094435"/>
            <a:ext cx="6076082" cy="669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40" tIns="45720" rIns="91440" bIns="45720" anchor="t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400" b="1" dirty="0">
                <a:latin typeface="+mn-lt"/>
                <a:ea typeface="ヒラギノ角ゴ Pro W3"/>
              </a:rPr>
              <a:t>Module: </a:t>
            </a:r>
            <a:r>
              <a:rPr lang="en-US" altLang="en-US" sz="1400" dirty="0">
                <a:latin typeface="+mn-lt"/>
                <a:ea typeface="ヒラギノ角ゴ Pro W3"/>
              </a:rPr>
              <a:t> Develop Enterprise Application</a:t>
            </a:r>
            <a:endParaRPr lang="en-US" altLang="en-US" sz="1400" dirty="0">
              <a:latin typeface="+mn-lt"/>
            </a:endParaRP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id-ID" altLang="en-US" sz="1400" dirty="0">
                <a:latin typeface="+mn-lt"/>
                <a:ea typeface="ヒラギノ角ゴ Pro W3"/>
              </a:rPr>
              <a:t>Assignment</a:t>
            </a:r>
            <a:r>
              <a:rPr lang="en-US" altLang="en-US" sz="1400" dirty="0">
                <a:latin typeface="+mn-lt"/>
                <a:ea typeface="ヒラギノ角ゴ Pro W3"/>
              </a:rPr>
              <a:t>: Application Development for </a:t>
            </a:r>
            <a:r>
              <a:rPr lang="id-ID" altLang="en-US" sz="1400" dirty="0">
                <a:latin typeface="+mn-lt"/>
                <a:ea typeface="ヒラギノ角ゴ Pro W3"/>
              </a:rPr>
              <a:t>Meals on Wheels </a:t>
            </a:r>
            <a:r>
              <a:rPr lang="en-US" altLang="en-US" sz="1400" dirty="0">
                <a:latin typeface="+mn-lt"/>
                <a:ea typeface="ヒラギノ角ゴ Pro W3"/>
              </a:rPr>
              <a:t>Web Application</a:t>
            </a:r>
            <a:endParaRPr lang="en-US" altLang="en-US" sz="1400" dirty="0">
              <a:latin typeface="+mn-lt"/>
              <a:ea typeface="ヒラギノ角ゴ Pro W3"/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AE6609-8189-419A-853E-0A3E5EB230FA}"/>
              </a:ext>
            </a:extLst>
          </p:cNvPr>
          <p:cNvSpPr txBox="1">
            <a:spLocks/>
          </p:cNvSpPr>
          <p:nvPr/>
        </p:nvSpPr>
        <p:spPr bwMode="auto">
          <a:xfrm>
            <a:off x="4599709" y="4343401"/>
            <a:ext cx="3243263" cy="756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Learner Name:</a:t>
            </a:r>
            <a:r>
              <a:rPr lang="id-ID" altLang="en-US" sz="1050" b="1" dirty="0">
                <a:latin typeface="+mn-lt"/>
              </a:rPr>
              <a:t> </a:t>
            </a:r>
            <a:r>
              <a:rPr lang="en-US" altLang="en-US" sz="1050" b="1" dirty="0">
                <a:latin typeface="+mn-lt"/>
              </a:rPr>
              <a:t>Muhammad Kemal	</a:t>
            </a: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Enrollment ID: </a:t>
            </a:r>
            <a:r>
              <a:rPr lang="id-ID" altLang="en-US" sz="1050" b="1" dirty="0">
                <a:latin typeface="+mn-lt"/>
              </a:rPr>
              <a:t> BDSE-0922-0</a:t>
            </a:r>
            <a:r>
              <a:rPr lang="en-US" altLang="en-US" sz="1050" b="1" dirty="0">
                <a:latin typeface="+mn-lt"/>
              </a:rPr>
              <a:t>84</a:t>
            </a: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en-US" altLang="en-US" sz="1050" b="1" dirty="0">
                <a:latin typeface="+mn-lt"/>
              </a:rPr>
              <a:t>Presentation Date: </a:t>
            </a:r>
            <a:r>
              <a:rPr lang="id-ID" altLang="en-US" sz="1050" b="1" dirty="0">
                <a:latin typeface="+mn-lt"/>
              </a:rPr>
              <a:t> 1</a:t>
            </a:r>
            <a:r>
              <a:rPr lang="en-US" altLang="en-US" sz="1050" b="1" dirty="0">
                <a:latin typeface="+mn-lt"/>
              </a:rPr>
              <a:t>2</a:t>
            </a:r>
            <a:r>
              <a:rPr lang="id-ID" altLang="en-US" sz="1050" b="1" dirty="0">
                <a:latin typeface="+mn-lt"/>
              </a:rPr>
              <a:t> July 2023</a:t>
            </a:r>
            <a:r>
              <a:rPr lang="en-US" altLang="en-US" sz="1050" b="1" dirty="0">
                <a:latin typeface="+mn-lt"/>
              </a:rPr>
              <a:t>	</a:t>
            </a:r>
          </a:p>
          <a:p>
            <a:pPr>
              <a:lnSpc>
                <a:spcPts val="1350"/>
              </a:lnSpc>
              <a:spcBef>
                <a:spcPts val="150"/>
              </a:spcBef>
              <a:spcAft>
                <a:spcPts val="150"/>
              </a:spcAft>
              <a:defRPr/>
            </a:pPr>
            <a:endParaRPr lang="en-US" altLang="en-US" sz="105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664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3. Project Milestones &amp;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2800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37595"/>
              </p:ext>
            </p:extLst>
          </p:nvPr>
        </p:nvGraphicFramePr>
        <p:xfrm>
          <a:off x="178307" y="1095755"/>
          <a:ext cx="8490585" cy="3855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957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Task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 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Task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Description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Milestone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32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Define the project purpose, problem statement, project objective and project scope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732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Define the functional and non-functional requirement of the project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732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Create Gantt Chart and Work breakdown structure using Project Libra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28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Create a feasibility report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366">
                <a:tc>
                  <a:txBody>
                    <a:bodyPr/>
                    <a:lstStyle/>
                    <a:p>
                      <a:pPr marL="4762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0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Create Project Interface design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697230" algn="r">
                        <a:lnSpc>
                          <a:spcPts val="210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97">
                <a:tc>
                  <a:txBody>
                    <a:bodyPr/>
                    <a:lstStyle/>
                    <a:p>
                      <a:pPr marL="4762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208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 Create Project implementation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697865" algn="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297">
                <a:tc>
                  <a:txBody>
                    <a:bodyPr/>
                    <a:lstStyle/>
                    <a:p>
                      <a:pPr marL="47625" algn="ctr">
                        <a:lnSpc>
                          <a:spcPts val="208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7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208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 Test each functionality of the application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697865" algn="r">
                        <a:lnSpc>
                          <a:spcPts val="2085"/>
                        </a:lnSpc>
                      </a:pPr>
                      <a:r>
                        <a:rPr lang="en-US" sz="1800" dirty="0">
                          <a:latin typeface="Carlito"/>
                          <a:cs typeface="Carlito"/>
                        </a:rPr>
                        <a:t>3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29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DC5A576-0CEE-406E-A641-F199CEDDC8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52" y="462533"/>
            <a:ext cx="3622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4. Project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075DA86B-F3F8-47DE-8A53-04F530664131}"/>
              </a:ext>
            </a:extLst>
          </p:cNvPr>
          <p:cNvGrpSpPr/>
          <p:nvPr/>
        </p:nvGrpSpPr>
        <p:grpSpPr>
          <a:xfrm>
            <a:off x="0" y="1206500"/>
            <a:ext cx="8982710" cy="5651500"/>
            <a:chOff x="15240" y="1147572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F6947A0B-DB09-4F63-8817-E3BAC12DDC5B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F1C793E3-2EF2-4A72-8A16-5AFFAA4DBD51}"/>
                </a:ext>
              </a:extLst>
            </p:cNvPr>
            <p:cNvSpPr/>
            <p:nvPr/>
          </p:nvSpPr>
          <p:spPr>
            <a:xfrm>
              <a:off x="15240" y="1147572"/>
              <a:ext cx="6152388" cy="41788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F3621528-9EB2-490B-BD84-B3F27DA6A30C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5722BCF9-DD31-49AE-A5FD-E33F0B01F040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Google Shape;101;p18">
            <a:extLst>
              <a:ext uri="{FF2B5EF4-FFF2-40B4-BE49-F238E27FC236}">
                <a16:creationId xmlns:a16="http://schemas.microsoft.com/office/drawing/2014/main" id="{81D95C7D-2962-4981-ADBD-1513FF9541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053" y="1522686"/>
            <a:ext cx="728175" cy="581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Google Shape;102;p18">
            <a:extLst>
              <a:ext uri="{FF2B5EF4-FFF2-40B4-BE49-F238E27FC236}">
                <a16:creationId xmlns:a16="http://schemas.microsoft.com/office/drawing/2014/main" id="{EC6B258B-3EC3-4239-99A6-AF096B82BEC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4915" y="2174125"/>
            <a:ext cx="659016" cy="659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Google Shape;103;p18">
            <a:extLst>
              <a:ext uri="{FF2B5EF4-FFF2-40B4-BE49-F238E27FC236}">
                <a16:creationId xmlns:a16="http://schemas.microsoft.com/office/drawing/2014/main" id="{C1BA4FF6-8374-4BE3-8832-104FD5FE58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7617" y="4519674"/>
            <a:ext cx="639256" cy="863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Google Shape;104;p18">
            <a:extLst>
              <a:ext uri="{FF2B5EF4-FFF2-40B4-BE49-F238E27FC236}">
                <a16:creationId xmlns:a16="http://schemas.microsoft.com/office/drawing/2014/main" id="{49184CD3-D233-4EBF-A538-EA5FA8B2E1B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1757" y="5511014"/>
            <a:ext cx="809250" cy="793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Google Shape;105;p18">
            <a:extLst>
              <a:ext uri="{FF2B5EF4-FFF2-40B4-BE49-F238E27FC236}">
                <a16:creationId xmlns:a16="http://schemas.microsoft.com/office/drawing/2014/main" id="{BE546203-1218-48ED-94CE-82E4CFFA4B02}"/>
              </a:ext>
            </a:extLst>
          </p:cNvPr>
          <p:cNvSpPr txBox="1"/>
          <p:nvPr/>
        </p:nvSpPr>
        <p:spPr>
          <a:xfrm>
            <a:off x="4000511" y="4713523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React JS</a:t>
            </a:r>
            <a:endParaRPr dirty="0"/>
          </a:p>
        </p:txBody>
      </p:sp>
      <p:pic>
        <p:nvPicPr>
          <p:cNvPr id="16" name="Google Shape;106;p18">
            <a:extLst>
              <a:ext uri="{FF2B5EF4-FFF2-40B4-BE49-F238E27FC236}">
                <a16:creationId xmlns:a16="http://schemas.microsoft.com/office/drawing/2014/main" id="{1BB8B6F5-2A8E-4E1D-9699-5143565BB6D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9894" y="3877741"/>
            <a:ext cx="983424" cy="855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Google Shape;107;p18">
            <a:extLst>
              <a:ext uri="{FF2B5EF4-FFF2-40B4-BE49-F238E27FC236}">
                <a16:creationId xmlns:a16="http://schemas.microsoft.com/office/drawing/2014/main" id="{4E5C2C9A-6318-49B7-9128-0E00389E3E9C}"/>
              </a:ext>
            </a:extLst>
          </p:cNvPr>
          <p:cNvSpPr txBox="1"/>
          <p:nvPr/>
        </p:nvSpPr>
        <p:spPr>
          <a:xfrm>
            <a:off x="5339783" y="5305942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Java</a:t>
            </a:r>
            <a:endParaRPr dirty="0"/>
          </a:p>
        </p:txBody>
      </p:sp>
      <p:sp>
        <p:nvSpPr>
          <p:cNvPr id="18" name="Google Shape;108;p18">
            <a:extLst>
              <a:ext uri="{FF2B5EF4-FFF2-40B4-BE49-F238E27FC236}">
                <a16:creationId xmlns:a16="http://schemas.microsoft.com/office/drawing/2014/main" id="{83456135-FCEC-4DCE-A594-41C63ADACEBB}"/>
              </a:ext>
            </a:extLst>
          </p:cNvPr>
          <p:cNvSpPr txBox="1"/>
          <p:nvPr/>
        </p:nvSpPr>
        <p:spPr>
          <a:xfrm>
            <a:off x="228661" y="2148304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Bootstrap</a:t>
            </a:r>
            <a:endParaRPr dirty="0"/>
          </a:p>
        </p:txBody>
      </p:sp>
      <p:pic>
        <p:nvPicPr>
          <p:cNvPr id="19" name="Google Shape;109;p18">
            <a:extLst>
              <a:ext uri="{FF2B5EF4-FFF2-40B4-BE49-F238E27FC236}">
                <a16:creationId xmlns:a16="http://schemas.microsoft.com/office/drawing/2014/main" id="{6171CBB3-3268-491F-86CB-46804C7A86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00400" y="3014416"/>
            <a:ext cx="809250" cy="80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Google Shape;110;p18">
            <a:extLst>
              <a:ext uri="{FF2B5EF4-FFF2-40B4-BE49-F238E27FC236}">
                <a16:creationId xmlns:a16="http://schemas.microsoft.com/office/drawing/2014/main" id="{23317F8E-A5F8-4B3E-9C45-FFE287C766FB}"/>
              </a:ext>
            </a:extLst>
          </p:cNvPr>
          <p:cNvSpPr txBox="1"/>
          <p:nvPr/>
        </p:nvSpPr>
        <p:spPr>
          <a:xfrm>
            <a:off x="2778224" y="3867310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Spring Boot</a:t>
            </a:r>
            <a:endParaRPr dirty="0"/>
          </a:p>
        </p:txBody>
      </p:sp>
      <p:sp>
        <p:nvSpPr>
          <p:cNvPr id="21" name="Google Shape;111;p18">
            <a:extLst>
              <a:ext uri="{FF2B5EF4-FFF2-40B4-BE49-F238E27FC236}">
                <a16:creationId xmlns:a16="http://schemas.microsoft.com/office/drawing/2014/main" id="{AD4CF36F-B8AF-43CF-BB5B-F1057784D070}"/>
              </a:ext>
            </a:extLst>
          </p:cNvPr>
          <p:cNvSpPr txBox="1"/>
          <p:nvPr/>
        </p:nvSpPr>
        <p:spPr>
          <a:xfrm>
            <a:off x="1567547" y="2775975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JavaScript</a:t>
            </a:r>
            <a:endParaRPr dirty="0"/>
          </a:p>
        </p:txBody>
      </p:sp>
      <p:sp>
        <p:nvSpPr>
          <p:cNvPr id="22" name="Google Shape;112;p18">
            <a:extLst>
              <a:ext uri="{FF2B5EF4-FFF2-40B4-BE49-F238E27FC236}">
                <a16:creationId xmlns:a16="http://schemas.microsoft.com/office/drawing/2014/main" id="{0623965B-6B91-4BBE-BADB-74517B6C2BEA}"/>
              </a:ext>
            </a:extLst>
          </p:cNvPr>
          <p:cNvSpPr txBox="1"/>
          <p:nvPr/>
        </p:nvSpPr>
        <p:spPr>
          <a:xfrm>
            <a:off x="6743782" y="6135522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MySQL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86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1243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46"/>
              <a:ext cx="447446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Google Shape;117;p19">
            <a:extLst>
              <a:ext uri="{FF2B5EF4-FFF2-40B4-BE49-F238E27FC236}">
                <a16:creationId xmlns:a16="http://schemas.microsoft.com/office/drawing/2014/main" id="{71180F80-F2B9-4361-934C-5BA8612EE5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2159" b="12326"/>
          <a:stretch/>
        </p:blipFill>
        <p:spPr>
          <a:xfrm>
            <a:off x="3596952" y="4662502"/>
            <a:ext cx="16145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1;p19">
            <a:extLst>
              <a:ext uri="{FF2B5EF4-FFF2-40B4-BE49-F238E27FC236}">
                <a16:creationId xmlns:a16="http://schemas.microsoft.com/office/drawing/2014/main" id="{F6A1AB06-ECB2-4F32-8538-B69F17BF086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256" y="1487318"/>
            <a:ext cx="930074" cy="93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2;p19">
            <a:extLst>
              <a:ext uri="{FF2B5EF4-FFF2-40B4-BE49-F238E27FC236}">
                <a16:creationId xmlns:a16="http://schemas.microsoft.com/office/drawing/2014/main" id="{B57F05B5-E488-42F7-B1E7-0A7E3BFC6297}"/>
              </a:ext>
            </a:extLst>
          </p:cNvPr>
          <p:cNvSpPr txBox="1"/>
          <p:nvPr/>
        </p:nvSpPr>
        <p:spPr>
          <a:xfrm>
            <a:off x="3440962" y="2450936"/>
            <a:ext cx="182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Visual Studio Code</a:t>
            </a:r>
            <a:endParaRPr dirty="0"/>
          </a:p>
        </p:txBody>
      </p:sp>
      <p:sp>
        <p:nvSpPr>
          <p:cNvPr id="11" name="Google Shape;123;p19">
            <a:extLst>
              <a:ext uri="{FF2B5EF4-FFF2-40B4-BE49-F238E27FC236}">
                <a16:creationId xmlns:a16="http://schemas.microsoft.com/office/drawing/2014/main" id="{7C6589F7-BDF3-4C36-A257-F95EC2505ADE}"/>
              </a:ext>
            </a:extLst>
          </p:cNvPr>
          <p:cNvSpPr txBox="1"/>
          <p:nvPr/>
        </p:nvSpPr>
        <p:spPr>
          <a:xfrm>
            <a:off x="3577104" y="5816175"/>
            <a:ext cx="182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Spring Tool Suite</a:t>
            </a:r>
            <a:endParaRPr dirty="0"/>
          </a:p>
        </p:txBody>
      </p:sp>
      <p:pic>
        <p:nvPicPr>
          <p:cNvPr id="12" name="Google Shape;124;p19">
            <a:extLst>
              <a:ext uri="{FF2B5EF4-FFF2-40B4-BE49-F238E27FC236}">
                <a16:creationId xmlns:a16="http://schemas.microsoft.com/office/drawing/2014/main" id="{FCC46796-C2DE-47A8-90DC-D7B0F72B0A0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1052" y="2152263"/>
            <a:ext cx="1072002" cy="10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25;p19">
            <a:extLst>
              <a:ext uri="{FF2B5EF4-FFF2-40B4-BE49-F238E27FC236}">
                <a16:creationId xmlns:a16="http://schemas.microsoft.com/office/drawing/2014/main" id="{179A296C-6903-4E4B-B8D8-C19DCE1EE201}"/>
              </a:ext>
            </a:extLst>
          </p:cNvPr>
          <p:cNvSpPr txBox="1"/>
          <p:nvPr/>
        </p:nvSpPr>
        <p:spPr>
          <a:xfrm>
            <a:off x="4874931" y="3039109"/>
            <a:ext cx="182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GitHub</a:t>
            </a:r>
            <a:endParaRPr dirty="0"/>
          </a:p>
        </p:txBody>
      </p:sp>
      <p:pic>
        <p:nvPicPr>
          <p:cNvPr id="14" name="Google Shape;126;p19">
            <a:extLst>
              <a:ext uri="{FF2B5EF4-FFF2-40B4-BE49-F238E27FC236}">
                <a16:creationId xmlns:a16="http://schemas.microsoft.com/office/drawing/2014/main" id="{825965D3-7D64-453C-BE4F-174AB4F7769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1044" y="2298379"/>
            <a:ext cx="1194926" cy="119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7;p19">
            <a:extLst>
              <a:ext uri="{FF2B5EF4-FFF2-40B4-BE49-F238E27FC236}">
                <a16:creationId xmlns:a16="http://schemas.microsoft.com/office/drawing/2014/main" id="{8C5F47C6-8E3E-4F3C-A926-D308BA5FB366}"/>
              </a:ext>
            </a:extLst>
          </p:cNvPr>
          <p:cNvSpPr txBox="1"/>
          <p:nvPr/>
        </p:nvSpPr>
        <p:spPr>
          <a:xfrm>
            <a:off x="1784775" y="3369708"/>
            <a:ext cx="182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Figma</a:t>
            </a:r>
            <a:endParaRPr dirty="0"/>
          </a:p>
        </p:txBody>
      </p:sp>
      <p:sp>
        <p:nvSpPr>
          <p:cNvPr id="16" name="Google Shape;128;p19">
            <a:extLst>
              <a:ext uri="{FF2B5EF4-FFF2-40B4-BE49-F238E27FC236}">
                <a16:creationId xmlns:a16="http://schemas.microsoft.com/office/drawing/2014/main" id="{752EBFB2-62C9-4A96-A828-1A5C217F5E92}"/>
              </a:ext>
            </a:extLst>
          </p:cNvPr>
          <p:cNvSpPr txBox="1"/>
          <p:nvPr/>
        </p:nvSpPr>
        <p:spPr>
          <a:xfrm>
            <a:off x="1805907" y="4747903"/>
            <a:ext cx="182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Draw.io</a:t>
            </a:r>
            <a:endParaRPr dirty="0"/>
          </a:p>
        </p:txBody>
      </p:sp>
      <p:pic>
        <p:nvPicPr>
          <p:cNvPr id="17" name="Google Shape;129;p19">
            <a:extLst>
              <a:ext uri="{FF2B5EF4-FFF2-40B4-BE49-F238E27FC236}">
                <a16:creationId xmlns:a16="http://schemas.microsoft.com/office/drawing/2014/main" id="{DC7A4990-ECCE-42E6-9271-06ECA54925A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5663" y="3826053"/>
            <a:ext cx="983425" cy="983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31;p19">
            <a:extLst>
              <a:ext uri="{FF2B5EF4-FFF2-40B4-BE49-F238E27FC236}">
                <a16:creationId xmlns:a16="http://schemas.microsoft.com/office/drawing/2014/main" id="{91B1B447-30E9-42DD-BAE9-BD6838201261}"/>
              </a:ext>
            </a:extLst>
          </p:cNvPr>
          <p:cNvSpPr txBox="1"/>
          <p:nvPr/>
        </p:nvSpPr>
        <p:spPr>
          <a:xfrm>
            <a:off x="5404858" y="4663304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Microsoft Word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CE1073-60DD-46FB-A098-4EEE053D86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129" y="3730730"/>
            <a:ext cx="1072002" cy="100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0010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Gantt Chart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46"/>
            <a:ext cx="8982710" cy="5651500"/>
            <a:chOff x="15240" y="1147546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46"/>
              <a:ext cx="4373880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C25B4C6-1F65-4AF8-A4AA-DB22B0AD6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1454644"/>
            <a:ext cx="8229600" cy="4820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645" y="1206500"/>
            <a:ext cx="8982710" cy="5651500"/>
            <a:chOff x="15240" y="1147546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75DC93C9-3A90-473C-BFB1-8E7AE30932C6}"/>
              </a:ext>
            </a:extLst>
          </p:cNvPr>
          <p:cNvSpPr/>
          <p:nvPr/>
        </p:nvSpPr>
        <p:spPr>
          <a:xfrm>
            <a:off x="3278041" y="3097593"/>
            <a:ext cx="1959851" cy="662812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Google Shape;160;p22">
            <a:extLst>
              <a:ext uri="{FF2B5EF4-FFF2-40B4-BE49-F238E27FC236}">
                <a16:creationId xmlns:a16="http://schemas.microsoft.com/office/drawing/2014/main" id="{90928DD1-8859-4EC2-A38B-BCFC7066C7D9}"/>
              </a:ext>
            </a:extLst>
          </p:cNvPr>
          <p:cNvSpPr txBox="1"/>
          <p:nvPr/>
        </p:nvSpPr>
        <p:spPr>
          <a:xfrm>
            <a:off x="3401806" y="3198182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Sign In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DB5458-8039-4CA9-8C4C-84EDE27CD2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16" y="1442400"/>
            <a:ext cx="3035676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8A274C46-607A-466F-9332-D2016A9707C8}"/>
              </a:ext>
            </a:extLst>
          </p:cNvPr>
          <p:cNvSpPr/>
          <p:nvPr/>
        </p:nvSpPr>
        <p:spPr>
          <a:xfrm rot="10800000">
            <a:off x="3947870" y="1635764"/>
            <a:ext cx="1959851" cy="662812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oogle Shape;160;p22">
            <a:extLst>
              <a:ext uri="{FF2B5EF4-FFF2-40B4-BE49-F238E27FC236}">
                <a16:creationId xmlns:a16="http://schemas.microsoft.com/office/drawing/2014/main" id="{D1A63D33-DD07-4DCB-AF1A-3853C2A8BC51}"/>
              </a:ext>
            </a:extLst>
          </p:cNvPr>
          <p:cNvSpPr txBox="1"/>
          <p:nvPr/>
        </p:nvSpPr>
        <p:spPr>
          <a:xfrm>
            <a:off x="4022085" y="1736353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Landing Page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B6EBF-69C8-44EE-9590-1F73CBB315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58" y="1425982"/>
            <a:ext cx="2939530" cy="503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205E1971-751F-490D-A3C3-F8FB890DE359}"/>
              </a:ext>
            </a:extLst>
          </p:cNvPr>
          <p:cNvSpPr/>
          <p:nvPr/>
        </p:nvSpPr>
        <p:spPr>
          <a:xfrm rot="10800000">
            <a:off x="615053" y="5715720"/>
            <a:ext cx="1959851" cy="662812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Google Shape;160;p22">
            <a:extLst>
              <a:ext uri="{FF2B5EF4-FFF2-40B4-BE49-F238E27FC236}">
                <a16:creationId xmlns:a16="http://schemas.microsoft.com/office/drawing/2014/main" id="{0E30CB96-6928-44F4-9484-D55B05C58C6C}"/>
              </a:ext>
            </a:extLst>
          </p:cNvPr>
          <p:cNvSpPr txBox="1"/>
          <p:nvPr/>
        </p:nvSpPr>
        <p:spPr>
          <a:xfrm>
            <a:off x="749704" y="5798861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Sign Up Page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400FB-9187-48F8-B489-2021F3DCE2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62" y="4140877"/>
            <a:ext cx="2849728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9817829E-3372-496C-897B-FBA744601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1" name="object 3">
            <a:extLst>
              <a:ext uri="{FF2B5EF4-FFF2-40B4-BE49-F238E27FC236}">
                <a16:creationId xmlns:a16="http://schemas.microsoft.com/office/drawing/2014/main" id="{12130FEF-7E77-4F01-8AB9-E916DDA21EF6}"/>
              </a:ext>
            </a:extLst>
          </p:cNvPr>
          <p:cNvGrpSpPr/>
          <p:nvPr/>
        </p:nvGrpSpPr>
        <p:grpSpPr>
          <a:xfrm>
            <a:off x="80645" y="1206500"/>
            <a:ext cx="8982710" cy="5651500"/>
            <a:chOff x="15240" y="1147546"/>
            <a:chExt cx="8982710" cy="5651500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8359D5FB-F42C-44C1-A031-839C8D0D8A90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28154B47-F31E-41B9-BBD5-C9AFF99F443D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95432488-712E-468A-8CF8-2DD0208B0386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BA0932FA-1A4F-4664-9B9F-EDC3152E35CD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F8ACAE65-ED21-4894-9B38-3FC861B87CF3}"/>
              </a:ext>
            </a:extLst>
          </p:cNvPr>
          <p:cNvSpPr/>
          <p:nvPr/>
        </p:nvSpPr>
        <p:spPr>
          <a:xfrm rot="10800000">
            <a:off x="6396141" y="5826469"/>
            <a:ext cx="1959851" cy="662812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Google Shape;160;p22">
            <a:extLst>
              <a:ext uri="{FF2B5EF4-FFF2-40B4-BE49-F238E27FC236}">
                <a16:creationId xmlns:a16="http://schemas.microsoft.com/office/drawing/2014/main" id="{768A359D-AAAF-4E5B-B9BF-8E84BDE56E03}"/>
              </a:ext>
            </a:extLst>
          </p:cNvPr>
          <p:cNvSpPr txBox="1"/>
          <p:nvPr/>
        </p:nvSpPr>
        <p:spPr>
          <a:xfrm>
            <a:off x="6609287" y="5927057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Contact Us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F7730C-552B-4D97-85FA-4008556FD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38" y="1513598"/>
            <a:ext cx="3576953" cy="4385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9FCB0CC4-28D5-443A-9D5A-B61052BC33FA}"/>
              </a:ext>
            </a:extLst>
          </p:cNvPr>
          <p:cNvSpPr/>
          <p:nvPr/>
        </p:nvSpPr>
        <p:spPr>
          <a:xfrm>
            <a:off x="795229" y="5769524"/>
            <a:ext cx="1959851" cy="662812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Google Shape;160;p22">
            <a:extLst>
              <a:ext uri="{FF2B5EF4-FFF2-40B4-BE49-F238E27FC236}">
                <a16:creationId xmlns:a16="http://schemas.microsoft.com/office/drawing/2014/main" id="{9198224E-3FD8-4238-A937-72545222F364}"/>
              </a:ext>
            </a:extLst>
          </p:cNvPr>
          <p:cNvSpPr txBox="1"/>
          <p:nvPr/>
        </p:nvSpPr>
        <p:spPr>
          <a:xfrm>
            <a:off x="526220" y="5870112"/>
            <a:ext cx="1825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About Us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32DCF9-160E-4B80-8BC1-8580DA01E3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8" y="1513598"/>
            <a:ext cx="3483935" cy="4353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458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998E2DC-8F99-43B2-ABCF-97308B951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110B6702-88F0-452A-AEA0-503C2265A981}"/>
              </a:ext>
            </a:extLst>
          </p:cNvPr>
          <p:cNvGrpSpPr/>
          <p:nvPr/>
        </p:nvGrpSpPr>
        <p:grpSpPr>
          <a:xfrm>
            <a:off x="80645" y="1206500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2B4AEFDD-D500-4B03-956F-A85100A8FDE7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5E3C64EA-C8A9-4C83-8F1C-B9F24D06DDD8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ACDB255-7B97-42C7-8EB1-C354E1779ED6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9EC71CB5-6794-4CD4-9C42-1B2D699886FB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4A53510-04E6-4D69-A8FA-793CF37AB2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11" y="1410065"/>
            <a:ext cx="2880000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C35972-A0FB-4DF6-A387-640CA2622A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24" y="1725296"/>
            <a:ext cx="2880000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A4B037-2AB7-4790-BA06-D00ECC9D57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05" y="4263339"/>
            <a:ext cx="2880000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EE0F26-1CD4-4728-8B23-A4F986C0DE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44838"/>
            <a:ext cx="2880000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Google Shape;160;p22">
            <a:extLst>
              <a:ext uri="{FF2B5EF4-FFF2-40B4-BE49-F238E27FC236}">
                <a16:creationId xmlns:a16="http://schemas.microsoft.com/office/drawing/2014/main" id="{6BAC14D6-6192-4827-BEC9-F663E4647223}"/>
              </a:ext>
            </a:extLst>
          </p:cNvPr>
          <p:cNvSpPr txBox="1"/>
          <p:nvPr/>
        </p:nvSpPr>
        <p:spPr>
          <a:xfrm>
            <a:off x="2006211" y="2511526"/>
            <a:ext cx="1447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ambria" panose="02040503050406030204" pitchFamily="18" charset="0"/>
                <a:ea typeface="Cambria" panose="02040503050406030204" pitchFamily="18" charset="0"/>
              </a:rPr>
              <a:t>Admin Dashboard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Google Shape;160;p22">
            <a:extLst>
              <a:ext uri="{FF2B5EF4-FFF2-40B4-BE49-F238E27FC236}">
                <a16:creationId xmlns:a16="http://schemas.microsoft.com/office/drawing/2014/main" id="{2E69C4EF-59D8-4941-B576-7601AF396FAF}"/>
              </a:ext>
            </a:extLst>
          </p:cNvPr>
          <p:cNvSpPr txBox="1"/>
          <p:nvPr/>
        </p:nvSpPr>
        <p:spPr>
          <a:xfrm>
            <a:off x="5209400" y="2420777"/>
            <a:ext cx="1447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ambria" panose="02040503050406030204" pitchFamily="18" charset="0"/>
                <a:ea typeface="Cambria" panose="02040503050406030204" pitchFamily="18" charset="0"/>
              </a:rPr>
              <a:t>Admin Donation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Google Shape;160;p22">
            <a:extLst>
              <a:ext uri="{FF2B5EF4-FFF2-40B4-BE49-F238E27FC236}">
                <a16:creationId xmlns:a16="http://schemas.microsoft.com/office/drawing/2014/main" id="{89A479FD-4394-41EF-A6B8-C27412D6BB68}"/>
              </a:ext>
            </a:extLst>
          </p:cNvPr>
          <p:cNvSpPr txBox="1"/>
          <p:nvPr/>
        </p:nvSpPr>
        <p:spPr>
          <a:xfrm>
            <a:off x="5313613" y="4892529"/>
            <a:ext cx="12393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ambria" panose="02040503050406030204" pitchFamily="18" charset="0"/>
                <a:ea typeface="Cambria" panose="02040503050406030204" pitchFamily="18" charset="0"/>
              </a:rPr>
              <a:t>Admin Meals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Google Shape;160;p22">
            <a:extLst>
              <a:ext uri="{FF2B5EF4-FFF2-40B4-BE49-F238E27FC236}">
                <a16:creationId xmlns:a16="http://schemas.microsoft.com/office/drawing/2014/main" id="{43E3E375-9DF7-4569-8C93-468318D65056}"/>
              </a:ext>
            </a:extLst>
          </p:cNvPr>
          <p:cNvSpPr txBox="1"/>
          <p:nvPr/>
        </p:nvSpPr>
        <p:spPr>
          <a:xfrm>
            <a:off x="2110424" y="4974422"/>
            <a:ext cx="123937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ambria" panose="02040503050406030204" pitchFamily="18" charset="0"/>
                <a:ea typeface="Cambria" panose="02040503050406030204" pitchFamily="18" charset="0"/>
              </a:rPr>
              <a:t>Admin Orders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65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6043D59-870C-408A-A69B-6BEB54A9D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0B2578D8-BDD5-4933-BB57-967042ED7BA6}"/>
              </a:ext>
            </a:extLst>
          </p:cNvPr>
          <p:cNvGrpSpPr/>
          <p:nvPr/>
        </p:nvGrpSpPr>
        <p:grpSpPr>
          <a:xfrm>
            <a:off x="80645" y="1206500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1D6E04FD-F6FD-4657-8902-DE651B2F2695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647BB0A5-6E7D-48B0-AC1C-68DB5AA66B1C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53575C6-09CA-4DAF-934F-EE1053B6AB7A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3EDDD84E-4AEA-4E64-B402-CFA4ADC4A325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B895F2-E3A3-4C18-B4A8-BB4EEC473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9" y="1427376"/>
            <a:ext cx="2880000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1FE23A-F207-4B8A-A646-5F982C7D1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71" y="1423103"/>
            <a:ext cx="2520000" cy="2126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C4F1E5-DE86-436A-920C-B29610A95F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69" y="1423103"/>
            <a:ext cx="2520000" cy="2130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72E06-B2C4-4415-B471-1EA5044189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10" y="4467683"/>
            <a:ext cx="2520000" cy="2128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913230-A706-4E94-8042-A0C12A77C5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92" y="4463914"/>
            <a:ext cx="2520000" cy="2132577"/>
          </a:xfrm>
          <a:prstGeom prst="rect">
            <a:avLst/>
          </a:prstGeom>
        </p:spPr>
      </p:pic>
      <p:sp>
        <p:nvSpPr>
          <p:cNvPr id="15" name="Google Shape;160;p22">
            <a:extLst>
              <a:ext uri="{FF2B5EF4-FFF2-40B4-BE49-F238E27FC236}">
                <a16:creationId xmlns:a16="http://schemas.microsoft.com/office/drawing/2014/main" id="{B5520BDE-27D5-4EB3-AD5A-0D118D8614B6}"/>
              </a:ext>
            </a:extLst>
          </p:cNvPr>
          <p:cNvSpPr txBox="1"/>
          <p:nvPr/>
        </p:nvSpPr>
        <p:spPr>
          <a:xfrm>
            <a:off x="760080" y="2003451"/>
            <a:ext cx="167968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ambria" panose="02040503050406030204" pitchFamily="18" charset="0"/>
                <a:ea typeface="Cambria" panose="02040503050406030204" pitchFamily="18" charset="0"/>
              </a:rPr>
              <a:t>Admin Members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Google Shape;160;p22">
            <a:extLst>
              <a:ext uri="{FF2B5EF4-FFF2-40B4-BE49-F238E27FC236}">
                <a16:creationId xmlns:a16="http://schemas.microsoft.com/office/drawing/2014/main" id="{43CB18B3-FC02-42DE-88BA-75112D8025E7}"/>
              </a:ext>
            </a:extLst>
          </p:cNvPr>
          <p:cNvSpPr txBox="1"/>
          <p:nvPr/>
        </p:nvSpPr>
        <p:spPr>
          <a:xfrm>
            <a:off x="3732160" y="4512574"/>
            <a:ext cx="167968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ambria" panose="02040503050406030204" pitchFamily="18" charset="0"/>
                <a:ea typeface="Cambria" panose="02040503050406030204" pitchFamily="18" charset="0"/>
              </a:rPr>
              <a:t>Admin Partner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Google Shape;160;p22">
            <a:extLst>
              <a:ext uri="{FF2B5EF4-FFF2-40B4-BE49-F238E27FC236}">
                <a16:creationId xmlns:a16="http://schemas.microsoft.com/office/drawing/2014/main" id="{87A598A6-A393-4BD8-86D3-C28710545EEA}"/>
              </a:ext>
            </a:extLst>
          </p:cNvPr>
          <p:cNvSpPr txBox="1"/>
          <p:nvPr/>
        </p:nvSpPr>
        <p:spPr>
          <a:xfrm>
            <a:off x="5379024" y="2070483"/>
            <a:ext cx="167968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ambria" panose="02040503050406030204" pitchFamily="18" charset="0"/>
                <a:ea typeface="Cambria" panose="02040503050406030204" pitchFamily="18" charset="0"/>
              </a:rPr>
              <a:t>Admin Caregiver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80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9F6D092-B8E8-4659-87EC-A34505F083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A0B96DB9-8363-406C-B9AA-D8F2FF4C9F4B}"/>
              </a:ext>
            </a:extLst>
          </p:cNvPr>
          <p:cNvGrpSpPr/>
          <p:nvPr/>
        </p:nvGrpSpPr>
        <p:grpSpPr>
          <a:xfrm>
            <a:off x="80645" y="1206500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70963145-A455-4B45-B139-1D9D47C19E54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D7074B03-36CB-4371-B97B-E88792BE797F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9C0516BF-2A94-4319-BB3F-A62CCEE3852B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A3881479-2140-4C29-98BA-08F7FC3F75CF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C1108CE8-99D6-42DF-937A-7BA52B147702}"/>
              </a:ext>
            </a:extLst>
          </p:cNvPr>
          <p:cNvSpPr/>
          <p:nvPr/>
        </p:nvSpPr>
        <p:spPr>
          <a:xfrm>
            <a:off x="1094078" y="5617956"/>
            <a:ext cx="1959851" cy="662812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FF84C6-C238-43A7-B02F-ECA74D1A1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13" y="2228337"/>
            <a:ext cx="2967765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Google Shape;160;p22">
            <a:extLst>
              <a:ext uri="{FF2B5EF4-FFF2-40B4-BE49-F238E27FC236}">
                <a16:creationId xmlns:a16="http://schemas.microsoft.com/office/drawing/2014/main" id="{5725AFB5-B6B1-4522-8991-E6F492ECFE09}"/>
              </a:ext>
            </a:extLst>
          </p:cNvPr>
          <p:cNvSpPr txBox="1"/>
          <p:nvPr/>
        </p:nvSpPr>
        <p:spPr>
          <a:xfrm>
            <a:off x="1011548" y="5828337"/>
            <a:ext cx="20589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ambria" panose="02040503050406030204" pitchFamily="18" charset="0"/>
                <a:ea typeface="Cambria" panose="02040503050406030204" pitchFamily="18" charset="0"/>
              </a:rPr>
              <a:t>Member Dashboard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E431D7C7-30A6-481C-9197-FD6AE1E8066D}"/>
              </a:ext>
            </a:extLst>
          </p:cNvPr>
          <p:cNvSpPr/>
          <p:nvPr/>
        </p:nvSpPr>
        <p:spPr>
          <a:xfrm rot="10800000">
            <a:off x="5923596" y="1592452"/>
            <a:ext cx="1959851" cy="662812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Google Shape;160;p22">
            <a:extLst>
              <a:ext uri="{FF2B5EF4-FFF2-40B4-BE49-F238E27FC236}">
                <a16:creationId xmlns:a16="http://schemas.microsoft.com/office/drawing/2014/main" id="{B9A9869B-9080-468C-9D53-D6F797132F0D}"/>
              </a:ext>
            </a:extLst>
          </p:cNvPr>
          <p:cNvSpPr txBox="1"/>
          <p:nvPr/>
        </p:nvSpPr>
        <p:spPr>
          <a:xfrm>
            <a:off x="5930013" y="1727936"/>
            <a:ext cx="20589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ambria" panose="02040503050406030204" pitchFamily="18" charset="0"/>
                <a:ea typeface="Cambria" panose="02040503050406030204" pitchFamily="18" charset="0"/>
              </a:rPr>
              <a:t>Donor Dashboard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861E0F-D03E-4ACB-B707-8FB08874F9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2255264"/>
            <a:ext cx="3827287" cy="3574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52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1302C36-1171-4297-91F2-38D48E75F0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839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Project Execution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412416E4-2B7C-40A1-ADD9-E1E4CE60E9BE}"/>
              </a:ext>
            </a:extLst>
          </p:cNvPr>
          <p:cNvGrpSpPr/>
          <p:nvPr/>
        </p:nvGrpSpPr>
        <p:grpSpPr>
          <a:xfrm>
            <a:off x="80645" y="1206500"/>
            <a:ext cx="8982710" cy="5651500"/>
            <a:chOff x="15240" y="1147546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B70D1192-C892-4FDC-8F77-DA4C7755B9FF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B9EA5C8D-1259-4136-B4DD-37F88B5F468E}"/>
                </a:ext>
              </a:extLst>
            </p:cNvPr>
            <p:cNvSpPr/>
            <p:nvPr/>
          </p:nvSpPr>
          <p:spPr>
            <a:xfrm>
              <a:off x="15240" y="1147546"/>
              <a:ext cx="3133344" cy="6141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1FF74DD-9DBB-4092-BA4E-4949D3844821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0855E5BC-B138-4A97-80F9-6430E8B2A1FF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9EDFCEFC-2698-4D93-9D8C-934EA002B624}"/>
              </a:ext>
            </a:extLst>
          </p:cNvPr>
          <p:cNvSpPr/>
          <p:nvPr/>
        </p:nvSpPr>
        <p:spPr>
          <a:xfrm>
            <a:off x="580370" y="5766183"/>
            <a:ext cx="1959851" cy="662812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5D7392-A8DC-474D-88CC-F4FAEBAE20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2" y="2243111"/>
            <a:ext cx="3492537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160;p22">
            <a:extLst>
              <a:ext uri="{FF2B5EF4-FFF2-40B4-BE49-F238E27FC236}">
                <a16:creationId xmlns:a16="http://schemas.microsoft.com/office/drawing/2014/main" id="{A7E33A01-97C8-456F-95B8-3D0D6718B7DA}"/>
              </a:ext>
            </a:extLst>
          </p:cNvPr>
          <p:cNvSpPr txBox="1"/>
          <p:nvPr/>
        </p:nvSpPr>
        <p:spPr>
          <a:xfrm>
            <a:off x="443183" y="5876655"/>
            <a:ext cx="20589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ambria" panose="02040503050406030204" pitchFamily="18" charset="0"/>
                <a:ea typeface="Cambria" panose="02040503050406030204" pitchFamily="18" charset="0"/>
              </a:rPr>
              <a:t>Caregiver Dashboard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4E1BB1E9-4677-475F-A2C8-60272D6FFA13}"/>
              </a:ext>
            </a:extLst>
          </p:cNvPr>
          <p:cNvSpPr/>
          <p:nvPr/>
        </p:nvSpPr>
        <p:spPr>
          <a:xfrm rot="10800000">
            <a:off x="5791200" y="1710764"/>
            <a:ext cx="2435803" cy="682487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Google Shape;160;p22">
            <a:extLst>
              <a:ext uri="{FF2B5EF4-FFF2-40B4-BE49-F238E27FC236}">
                <a16:creationId xmlns:a16="http://schemas.microsoft.com/office/drawing/2014/main" id="{1B59EE5B-F219-4D84-95C0-C0916149B4B6}"/>
              </a:ext>
            </a:extLst>
          </p:cNvPr>
          <p:cNvSpPr txBox="1"/>
          <p:nvPr/>
        </p:nvSpPr>
        <p:spPr>
          <a:xfrm>
            <a:off x="6045924" y="1836580"/>
            <a:ext cx="20589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Cambria" panose="02040503050406030204" pitchFamily="18" charset="0"/>
                <a:ea typeface="Cambria" panose="02040503050406030204" pitchFamily="18" charset="0"/>
              </a:rPr>
              <a:t>Partner Dashboard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758103-B35C-4B9F-BE32-28BBE11BE8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509" y="2272105"/>
            <a:ext cx="4204687" cy="3576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021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41330A95-86EE-47DB-8BBC-7419D9A9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3" y="1160463"/>
            <a:ext cx="5453062" cy="342900"/>
          </a:xfrm>
        </p:spPr>
        <p:txBody>
          <a:bodyPr/>
          <a:lstStyle/>
          <a:p>
            <a:pPr algn="l">
              <a:defRPr/>
            </a:pPr>
            <a:r>
              <a:rPr lang="en-US" altLang="en-US">
                <a:ea typeface="ヒラギノ角ゴ Pro W3" charset="-128"/>
              </a:rPr>
              <a:t>Contents</a:t>
            </a:r>
            <a:endParaRPr lang="en-GB" altLang="en-US">
              <a:ea typeface="ヒラギノ角ゴ Pro W3" charset="-128"/>
            </a:endParaRPr>
          </a:p>
        </p:txBody>
      </p:sp>
      <p:sp>
        <p:nvSpPr>
          <p:cNvPr id="6147" name="TextBox 3">
            <a:extLst>
              <a:ext uri="{FF2B5EF4-FFF2-40B4-BE49-F238E27FC236}">
                <a16:creationId xmlns:a16="http://schemas.microsoft.com/office/drawing/2014/main" id="{B4E8A053-B954-469B-BAA0-0BAD6B4D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chemeClr val="bg1"/>
                </a:solidFill>
                <a:cs typeface="Arial" panose="020B0604020202020204" pitchFamily="34" charset="0"/>
              </a:rPr>
              <a:t>Document History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E3DCB5-EF6A-445F-AB68-3317A281A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79125"/>
              </p:ext>
            </p:extLst>
          </p:nvPr>
        </p:nvGraphicFramePr>
        <p:xfrm>
          <a:off x="166688" y="1160463"/>
          <a:ext cx="8640762" cy="1577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7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0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Version Number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Effective Date of release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Summary of Included Changes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Author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778">
                <a:tc>
                  <a:txBody>
                    <a:bodyPr/>
                    <a:lstStyle/>
                    <a:p>
                      <a:pPr marL="5715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54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/>
                          <a:ea typeface="ヒラギノ角ゴ Pro W3"/>
                          <a:cs typeface="Times New Roman"/>
                        </a:rPr>
                        <a:t>5th Sept 2022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160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First Edition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604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Learner Name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636320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Milestone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Feedback &amp; Action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800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931472"/>
              </p:ext>
            </p:extLst>
          </p:nvPr>
        </p:nvGraphicFramePr>
        <p:xfrm>
          <a:off x="182245" y="1171198"/>
          <a:ext cx="8779510" cy="5257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9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3134">
                <a:tc>
                  <a:txBody>
                    <a:bodyPr/>
                    <a:lstStyle/>
                    <a:p>
                      <a:pPr marL="41910" marR="36830" indent="26670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Project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Milestone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504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182370" marR="97155" indent="-1076325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Milestone Feedback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received from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Tutor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/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Learning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Facilitator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193165" marR="1038225" indent="-14478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Action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Taken  (Yes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/ No)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04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650" dirty="0">
                        <a:latin typeface="Times New Roman"/>
                        <a:cs typeface="Times New Roman"/>
                      </a:endParaRPr>
                    </a:p>
                    <a:p>
                      <a:pPr marL="4953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MY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 improve on the home Page design and ensure there is easy navigation for user to navigate into the respective pages. </a:t>
                      </a:r>
                      <a:endParaRPr lang="en-MY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2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MY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52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52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35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4493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en-US" sz="2800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. Proposed Improvements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" y="1147572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8336280" cy="28986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4800" y="1469663"/>
            <a:ext cx="8458200" cy="336758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99720" algn="l"/>
              </a:tabLst>
            </a:pPr>
            <a:r>
              <a:rPr lang="en-US" sz="2800" b="1" spc="-5" dirty="0">
                <a:latin typeface="Cambria" panose="02040503050406030204" pitchFamily="18" charset="0"/>
                <a:ea typeface="Cambria" panose="02040503050406030204" pitchFamily="18" charset="0"/>
                <a:cs typeface="Carlito"/>
              </a:rPr>
              <a:t>Future Recommendation:</a:t>
            </a:r>
            <a:endParaRPr lang="id-ID" sz="2800" b="1" spc="-5" dirty="0">
              <a:latin typeface="Cambria" panose="02040503050406030204" pitchFamily="18" charset="0"/>
              <a:ea typeface="Cambria" panose="02040503050406030204" pitchFamily="18" charset="0"/>
              <a:cs typeface="Carlito"/>
            </a:endParaRPr>
          </a:p>
          <a:p>
            <a:pPr marL="797599" lvl="1" indent="-342900" algn="just">
              <a:spcBef>
                <a:spcPts val="1000"/>
              </a:spcBef>
              <a:buSzPts val="1400"/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Add Food Safety Management System</a:t>
            </a:r>
          </a:p>
          <a:p>
            <a:pPr marL="797599" lvl="1" indent="-342900" algn="just">
              <a:spcBef>
                <a:spcPts val="1000"/>
              </a:spcBef>
              <a:buSzPts val="1400"/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Add Order Notification for Caregiver, Partner, &amp; Admin.</a:t>
            </a:r>
          </a:p>
          <a:p>
            <a:pPr marL="810299" lvl="1" indent="-342900" algn="just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Add chat capability so members can communicate rapidly and directly with caregivers or administrators.</a:t>
            </a:r>
            <a:endParaRPr lang="id-ID" dirty="0">
              <a:latin typeface="Cambria" panose="02040503050406030204" pitchFamily="18" charset="0"/>
              <a:ea typeface="Cambria" panose="02040503050406030204" pitchFamily="18" charset="0"/>
              <a:cs typeface="Times New Roman"/>
              <a:sym typeface="Times New Roman"/>
            </a:endParaRPr>
          </a:p>
          <a:p>
            <a:pPr marL="810299" lvl="1" indent="-342900" algn="just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Donors should not log in and implement payment gateway for donors.</a:t>
            </a:r>
          </a:p>
          <a:p>
            <a:pPr marL="810299" lvl="1" indent="-342900" algn="just">
              <a:spcBef>
                <a:spcPts val="1000"/>
              </a:spcBef>
              <a:buSzPts val="12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65">
              <a:lnSpc>
                <a:spcPct val="100000"/>
              </a:lnSpc>
              <a:spcBef>
                <a:spcPts val="780"/>
              </a:spcBef>
              <a:tabLst>
                <a:tab pos="299720" algn="l"/>
              </a:tabLst>
            </a:pPr>
            <a:endParaRPr lang="en-US" sz="2800" b="1" spc="-5" dirty="0">
              <a:latin typeface="Cambria" panose="02040503050406030204" pitchFamily="18" charset="0"/>
              <a:ea typeface="Cambria" panose="02040503050406030204" pitchFamily="18" charset="0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655" y="1219200"/>
            <a:ext cx="4030345" cy="4070986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643890" indent="-631825">
              <a:lnSpc>
                <a:spcPct val="100000"/>
              </a:lnSpc>
              <a:spcBef>
                <a:spcPts val="1145"/>
              </a:spcBef>
              <a:buAutoNum type="arabicPeriod"/>
              <a:tabLst>
                <a:tab pos="643255" algn="l"/>
                <a:tab pos="644525" algn="l"/>
              </a:tabLst>
            </a:pPr>
            <a:r>
              <a:rPr sz="1800" b="1" spc="-5" dirty="0">
                <a:latin typeface="Carlito"/>
                <a:cs typeface="Carlito"/>
              </a:rPr>
              <a:t>Project</a:t>
            </a:r>
            <a:r>
              <a:rPr sz="1800" b="1" spc="-15" dirty="0">
                <a:latin typeface="Carlito"/>
                <a:cs typeface="Carlito"/>
              </a:rPr>
              <a:t> </a:t>
            </a:r>
            <a:r>
              <a:rPr sz="1800" b="1" spc="-5" dirty="0">
                <a:latin typeface="Carlito"/>
                <a:cs typeface="Carlito"/>
              </a:rPr>
              <a:t>Definition</a:t>
            </a:r>
            <a:endParaRPr sz="1800" dirty="0">
              <a:latin typeface="Carlito"/>
              <a:cs typeface="Carlito"/>
            </a:endParaRPr>
          </a:p>
          <a:p>
            <a:pPr marL="643890" indent="-631825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643255" algn="l"/>
                <a:tab pos="644525" algn="l"/>
              </a:tabLst>
            </a:pPr>
            <a:r>
              <a:rPr sz="1800" b="1" spc="-5" dirty="0">
                <a:latin typeface="Carlito"/>
                <a:cs typeface="Carlito"/>
              </a:rPr>
              <a:t>Project</a:t>
            </a:r>
            <a:r>
              <a:rPr sz="1800" b="1" spc="-15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Deliverables</a:t>
            </a:r>
            <a:endParaRPr sz="1800" dirty="0">
              <a:latin typeface="Carlito"/>
              <a:cs typeface="Carlito"/>
            </a:endParaRPr>
          </a:p>
          <a:p>
            <a:pPr marL="643890" indent="-631825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643255" algn="l"/>
                <a:tab pos="644525" algn="l"/>
              </a:tabLst>
            </a:pPr>
            <a:r>
              <a:rPr sz="1800" b="1" spc="-5" dirty="0">
                <a:latin typeface="Carlito"/>
                <a:cs typeface="Carlito"/>
              </a:rPr>
              <a:t>Project Milestones </a:t>
            </a:r>
            <a:r>
              <a:rPr sz="1800" b="1" dirty="0">
                <a:latin typeface="Carlito"/>
                <a:cs typeface="Carlito"/>
              </a:rPr>
              <a:t>&amp;</a:t>
            </a:r>
            <a:r>
              <a:rPr sz="1800" b="1" spc="-60" dirty="0">
                <a:latin typeface="Carlito"/>
                <a:cs typeface="Carlito"/>
              </a:rPr>
              <a:t> </a:t>
            </a:r>
            <a:r>
              <a:rPr sz="1800" b="1" spc="-35" dirty="0">
                <a:latin typeface="Carlito"/>
                <a:cs typeface="Carlito"/>
              </a:rPr>
              <a:t>Tasks</a:t>
            </a:r>
            <a:endParaRPr sz="1800" dirty="0">
              <a:latin typeface="Carlito"/>
              <a:cs typeface="Carlito"/>
            </a:endParaRPr>
          </a:p>
          <a:p>
            <a:pPr marL="643890" indent="-631825">
              <a:lnSpc>
                <a:spcPct val="100000"/>
              </a:lnSpc>
              <a:spcBef>
                <a:spcPts val="1045"/>
              </a:spcBef>
              <a:buAutoNum type="arabicPeriod"/>
              <a:tabLst>
                <a:tab pos="643255" algn="l"/>
                <a:tab pos="644525" algn="l"/>
              </a:tabLst>
            </a:pPr>
            <a:r>
              <a:rPr sz="1800" b="1" spc="-5" dirty="0">
                <a:latin typeface="Carlito"/>
                <a:cs typeface="Carlito"/>
              </a:rPr>
              <a:t>Project</a:t>
            </a:r>
            <a:r>
              <a:rPr sz="1800" b="1" spc="-15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Environment</a:t>
            </a:r>
            <a:endParaRPr sz="1800" dirty="0">
              <a:latin typeface="Carlito"/>
              <a:cs typeface="Carlito"/>
            </a:endParaRPr>
          </a:p>
          <a:p>
            <a:pPr marL="643890" indent="-631825">
              <a:lnSpc>
                <a:spcPct val="100000"/>
              </a:lnSpc>
              <a:spcBef>
                <a:spcPts val="1045"/>
              </a:spcBef>
              <a:buAutoNum type="arabicPeriod"/>
              <a:tabLst>
                <a:tab pos="643255" algn="l"/>
                <a:tab pos="644525" algn="l"/>
              </a:tabLst>
            </a:pPr>
            <a:r>
              <a:rPr sz="1800" b="1" spc="-35" dirty="0">
                <a:latin typeface="Carlito"/>
                <a:cs typeface="Carlito"/>
              </a:rPr>
              <a:t>Tools</a:t>
            </a:r>
            <a:endParaRPr sz="1800" dirty="0">
              <a:latin typeface="Carlito"/>
              <a:cs typeface="Carlito"/>
            </a:endParaRPr>
          </a:p>
          <a:p>
            <a:pPr marL="643890" indent="-631825">
              <a:lnSpc>
                <a:spcPct val="100000"/>
              </a:lnSpc>
              <a:spcBef>
                <a:spcPts val="1030"/>
              </a:spcBef>
              <a:buAutoNum type="arabicPeriod"/>
              <a:tabLst>
                <a:tab pos="643255" algn="l"/>
                <a:tab pos="644525" algn="l"/>
              </a:tabLst>
            </a:pPr>
            <a:r>
              <a:rPr sz="1800" b="1" spc="-5" dirty="0">
                <a:latin typeface="Carlito"/>
                <a:cs typeface="Carlito"/>
              </a:rPr>
              <a:t>Project</a:t>
            </a:r>
            <a:r>
              <a:rPr sz="1800" b="1" spc="-1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Design</a:t>
            </a:r>
            <a:endParaRPr lang="en-US" sz="1800" b="1" dirty="0">
              <a:latin typeface="Carlito"/>
              <a:cs typeface="Carlito"/>
            </a:endParaRPr>
          </a:p>
          <a:p>
            <a:pPr marL="643890" indent="-631825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643255" algn="l"/>
                <a:tab pos="644525" algn="l"/>
              </a:tabLst>
            </a:pPr>
            <a:r>
              <a:rPr lang="en-US" b="1" dirty="0">
                <a:latin typeface="Carlito"/>
                <a:cs typeface="Carlito"/>
              </a:rPr>
              <a:t>Gantt Chart</a:t>
            </a:r>
            <a:endParaRPr sz="1800" dirty="0">
              <a:latin typeface="Carlito"/>
              <a:cs typeface="Carlito"/>
            </a:endParaRPr>
          </a:p>
          <a:p>
            <a:pPr marL="643890" indent="-631825">
              <a:lnSpc>
                <a:spcPct val="100000"/>
              </a:lnSpc>
              <a:spcBef>
                <a:spcPts val="1040"/>
              </a:spcBef>
              <a:buAutoNum type="arabicPeriod"/>
              <a:tabLst>
                <a:tab pos="643255" algn="l"/>
                <a:tab pos="644525" algn="l"/>
              </a:tabLst>
            </a:pPr>
            <a:r>
              <a:rPr lang="en-US" sz="1800" b="1" dirty="0">
                <a:latin typeface="Carlito"/>
                <a:cs typeface="Carlito"/>
              </a:rPr>
              <a:t>Project Execution</a:t>
            </a:r>
          </a:p>
          <a:p>
            <a:pPr marL="643890" indent="-631825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643255" algn="l"/>
                <a:tab pos="644525" algn="l"/>
              </a:tabLst>
            </a:pPr>
            <a:r>
              <a:rPr sz="1800" b="1" spc="-5" dirty="0">
                <a:latin typeface="Carlito"/>
                <a:cs typeface="Carlito"/>
              </a:rPr>
              <a:t>Milestone Feedback </a:t>
            </a:r>
            <a:r>
              <a:rPr sz="1800" b="1" dirty="0">
                <a:latin typeface="Carlito"/>
                <a:cs typeface="Carlito"/>
              </a:rPr>
              <a:t>&amp; </a:t>
            </a:r>
            <a:r>
              <a:rPr sz="1800" b="1" spc="-5" dirty="0">
                <a:latin typeface="Carlito"/>
                <a:cs typeface="Carlito"/>
              </a:rPr>
              <a:t>Action</a:t>
            </a:r>
            <a:r>
              <a:rPr sz="1800" b="1" spc="-160" dirty="0">
                <a:latin typeface="Carlito"/>
                <a:cs typeface="Carlito"/>
              </a:rPr>
              <a:t> </a:t>
            </a:r>
            <a:r>
              <a:rPr sz="1800" b="1" spc="-40" dirty="0">
                <a:latin typeface="Carlito"/>
                <a:cs typeface="Carlito"/>
              </a:rPr>
              <a:t>Taken</a:t>
            </a:r>
            <a:endParaRPr sz="1800" dirty="0">
              <a:latin typeface="Carlito"/>
              <a:cs typeface="Carlito"/>
            </a:endParaRPr>
          </a:p>
          <a:p>
            <a:pPr marL="643890" indent="-631825">
              <a:lnSpc>
                <a:spcPct val="100000"/>
              </a:lnSpc>
              <a:spcBef>
                <a:spcPts val="1045"/>
              </a:spcBef>
              <a:buAutoNum type="arabicPeriod"/>
              <a:tabLst>
                <a:tab pos="643255" algn="l"/>
                <a:tab pos="644525" algn="l"/>
              </a:tabLst>
            </a:pPr>
            <a:r>
              <a:rPr sz="1800" b="1" spc="-5" dirty="0">
                <a:latin typeface="Carlito"/>
                <a:cs typeface="Carlito"/>
              </a:rPr>
              <a:t>Proposed</a:t>
            </a:r>
            <a:r>
              <a:rPr sz="1800" b="1" spc="-40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Improvements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1449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Contents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109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1. Project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Definition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99" y="1143000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2599944" cy="3304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4150" y="1337866"/>
            <a:ext cx="8652561" cy="17062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rlito"/>
                <a:cs typeface="Carlito"/>
              </a:rPr>
              <a:t>Project</a:t>
            </a:r>
            <a:r>
              <a:rPr sz="2000" b="1" spc="-85" dirty="0">
                <a:latin typeface="Carlito"/>
                <a:cs typeface="Carlito"/>
              </a:rPr>
              <a:t> </a:t>
            </a:r>
            <a:r>
              <a:rPr lang="en-US" sz="2000" b="1" spc="-5" dirty="0">
                <a:latin typeface="Carlito"/>
                <a:cs typeface="Carlito"/>
              </a:rPr>
              <a:t>Introduction: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"Meals On Wheels" program seeks to assist qualified people who are unable to cook meals because of their age, condition, 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handicap.A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nonprofit company called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MerryMeals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has teamed up with restaurants across the country to serve hot meals to eligible adults. We designed and created a software solution for this project as a web developer at Unity One Solutions.</a:t>
            </a:r>
            <a:endParaRPr lang="en-MY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4799" y="3384432"/>
            <a:ext cx="8411261" cy="2346796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86385" indent="-287020">
              <a:lnSpc>
                <a:spcPct val="100000"/>
              </a:lnSpc>
              <a:spcBef>
                <a:spcPts val="780"/>
              </a:spcBef>
              <a:buFont typeface="Wingdings"/>
              <a:buChar char=""/>
              <a:tabLst>
                <a:tab pos="287020" algn="l"/>
              </a:tabLst>
            </a:pPr>
            <a:r>
              <a:rPr lang="en-US" sz="2000" b="1" spc="-5" dirty="0">
                <a:latin typeface="Carlito"/>
                <a:cs typeface="Carlito"/>
              </a:rPr>
              <a:t>Project Statement</a:t>
            </a:r>
            <a:r>
              <a:rPr lang="en-US" sz="2000" b="1" dirty="0">
                <a:latin typeface="Carlito"/>
                <a:cs typeface="Carlito"/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order to support the "Meals On Wheels" concept, we want to develop a comprehensive software solution. The registration process for members,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carers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partners, and volunteers will be simplified by this software. Additionally, it will help with fundraising, meal planning, delivery, managing food safety, reevaluating needs, and providing a management information system. We want to increase productivity, improve user experience, and assure efficient program management by using this solution.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109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1. Project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Definition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99" y="1143000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2599944" cy="3304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9107" y="1307314"/>
            <a:ext cx="8381994" cy="3829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 algn="just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b="1" spc="-5" dirty="0">
                <a:latin typeface="Carlito"/>
                <a:cs typeface="Carlito"/>
              </a:rPr>
              <a:t>Project</a:t>
            </a:r>
            <a:r>
              <a:rPr sz="2400" b="1" spc="-85" dirty="0">
                <a:latin typeface="Carlito"/>
                <a:cs typeface="Carlito"/>
              </a:rPr>
              <a:t> </a:t>
            </a:r>
            <a:r>
              <a:rPr lang="en-US" sz="2400" b="1" spc="-5" dirty="0">
                <a:latin typeface="Carlito"/>
                <a:cs typeface="Carlito"/>
              </a:rPr>
              <a:t>Goals:</a:t>
            </a:r>
          </a:p>
          <a:p>
            <a:pPr lvl="1" algn="just">
              <a:buFont typeface="+mj-lt"/>
              <a:buAutoNum type="arabicPeriod"/>
            </a:pPr>
            <a:r>
              <a:rPr lang="en-US" sz="2000" dirty="0">
                <a:solidFill>
                  <a:srgbClr val="0E101A"/>
                </a:solidFill>
                <a:effectLst/>
              </a:rPr>
              <a:t>Increase efficiency and effectiveness of meal delivery services.</a:t>
            </a:r>
          </a:p>
          <a:p>
            <a:pPr lvl="1" algn="just">
              <a:buFont typeface="+mj-lt"/>
              <a:buAutoNum type="arabicPeriod"/>
            </a:pPr>
            <a:r>
              <a:rPr lang="en-US" sz="2000" dirty="0">
                <a:solidFill>
                  <a:srgbClr val="0E101A"/>
                </a:solidFill>
                <a:effectLst/>
              </a:rPr>
              <a:t>Streamline the registration process for members, caregivers, partners, and volunteers.</a:t>
            </a:r>
          </a:p>
          <a:p>
            <a:pPr lvl="1" algn="just">
              <a:buFont typeface="+mj-lt"/>
              <a:buAutoNum type="arabicPeriod"/>
            </a:pPr>
            <a:r>
              <a:rPr lang="en-US" sz="2000" dirty="0">
                <a:solidFill>
                  <a:srgbClr val="0E101A"/>
                </a:solidFill>
                <a:effectLst/>
              </a:rPr>
              <a:t>Enable fundraising activities and attract donors and supporters.</a:t>
            </a:r>
          </a:p>
          <a:p>
            <a:pPr lvl="1" algn="just">
              <a:buFont typeface="+mj-lt"/>
              <a:buAutoNum type="arabicPeriod"/>
            </a:pPr>
            <a:r>
              <a:rPr lang="en-US" sz="2000" dirty="0">
                <a:solidFill>
                  <a:srgbClr val="0E101A"/>
                </a:solidFill>
                <a:effectLst/>
              </a:rPr>
              <a:t>Improve menu planning and ensure timely meal delivery.</a:t>
            </a:r>
          </a:p>
          <a:p>
            <a:pPr lvl="1" algn="just">
              <a:buFont typeface="+mj-lt"/>
              <a:buAutoNum type="arabicPeriod"/>
            </a:pPr>
            <a:r>
              <a:rPr lang="en-US" sz="2000" dirty="0">
                <a:solidFill>
                  <a:srgbClr val="0E101A"/>
                </a:solidFill>
                <a:effectLst/>
              </a:rPr>
              <a:t>Enhance meal delivery management through route tracking and monitoring.</a:t>
            </a:r>
          </a:p>
          <a:p>
            <a:pPr lvl="1" algn="just">
              <a:buFont typeface="+mj-lt"/>
              <a:buAutoNum type="arabicPeriod"/>
            </a:pPr>
            <a:r>
              <a:rPr lang="en-US" sz="2000" dirty="0">
                <a:solidFill>
                  <a:srgbClr val="0E101A"/>
                </a:solidFill>
                <a:effectLst/>
              </a:rPr>
              <a:t>Implement a food safety management system.</a:t>
            </a:r>
          </a:p>
          <a:p>
            <a:pPr lvl="1" algn="just">
              <a:buFont typeface="+mj-lt"/>
              <a:buAutoNum type="arabicPeriod"/>
            </a:pPr>
            <a:r>
              <a:rPr lang="en-US" sz="2000" dirty="0">
                <a:solidFill>
                  <a:srgbClr val="0E101A"/>
                </a:solidFill>
                <a:effectLst/>
              </a:rPr>
              <a:t>Establish a reassessment system for evaluating changing needs.</a:t>
            </a:r>
          </a:p>
          <a:p>
            <a:pPr lvl="1" algn="just">
              <a:buFont typeface="+mj-lt"/>
              <a:buAutoNum type="arabicPeriod"/>
            </a:pPr>
            <a:r>
              <a:rPr lang="en-US" sz="2000" dirty="0">
                <a:solidFill>
                  <a:srgbClr val="0E101A"/>
                </a:solidFill>
                <a:effectLst/>
              </a:rPr>
              <a:t>Develop a comprehensive management information system.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MY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83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5205B0A-1AAD-4336-BA68-D16B86CC2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109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1. Project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Definition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8D148C4D-0022-4ED4-A5F2-E23E9D82866C}"/>
              </a:ext>
            </a:extLst>
          </p:cNvPr>
          <p:cNvGrpSpPr/>
          <p:nvPr/>
        </p:nvGrpSpPr>
        <p:grpSpPr>
          <a:xfrm>
            <a:off x="0" y="1119882"/>
            <a:ext cx="8982710" cy="5651500"/>
            <a:chOff x="15240" y="1147572"/>
            <a:chExt cx="8982710" cy="56515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DC4BB06-E298-463C-9D88-B111C554E56F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C64BEE79-B791-4DA7-9F7C-D4476E0ADA17}"/>
                </a:ext>
              </a:extLst>
            </p:cNvPr>
            <p:cNvSpPr/>
            <p:nvPr/>
          </p:nvSpPr>
          <p:spPr>
            <a:xfrm>
              <a:off x="15240" y="1147572"/>
              <a:ext cx="2599944" cy="3304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AF4288F0-7225-4530-8562-B14A1C91C583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67601D3D-14C6-4063-A191-9AAD8A183357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B00CB986-D8FD-415F-B0C8-B01AED09C9EA}"/>
              </a:ext>
            </a:extLst>
          </p:cNvPr>
          <p:cNvSpPr txBox="1"/>
          <p:nvPr/>
        </p:nvSpPr>
        <p:spPr>
          <a:xfrm>
            <a:off x="316896" y="1370782"/>
            <a:ext cx="8403526" cy="31527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 algn="just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b="1" spc="-5" dirty="0">
                <a:latin typeface="Carlito"/>
                <a:cs typeface="Carlito"/>
              </a:rPr>
              <a:t>Project</a:t>
            </a:r>
            <a:r>
              <a:rPr sz="2400" b="1" spc="-85" dirty="0">
                <a:latin typeface="Carlito"/>
                <a:cs typeface="Carlito"/>
              </a:rPr>
              <a:t> </a:t>
            </a:r>
            <a:r>
              <a:rPr lang="en-US" sz="2400" b="1" spc="-5" dirty="0">
                <a:latin typeface="Carlito"/>
                <a:cs typeface="Carlito"/>
              </a:rPr>
              <a:t>Scope: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E101A"/>
                </a:solidFill>
                <a:effectLst/>
              </a:rPr>
              <a:t>User registration for members, caregivers, partners, volunteers, and donors/supporters.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E101A"/>
                </a:solidFill>
                <a:effectLst/>
              </a:rPr>
              <a:t>Management of dietary requirements and other needs.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E101A"/>
                </a:solidFill>
                <a:effectLst/>
              </a:rPr>
              <a:t>Fundraising module for financial contributions and fundraising efforts.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E101A"/>
                </a:solidFill>
                <a:effectLst/>
              </a:rPr>
              <a:t>Menu planning and preparation for different dietary requirements.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E101A"/>
                </a:solidFill>
                <a:effectLst/>
              </a:rPr>
              <a:t>Meal delivery management for partners and riders.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E101A"/>
                </a:solidFill>
                <a:effectLst/>
              </a:rPr>
              <a:t>Food safety management protocols and guidelines.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E101A"/>
                </a:solidFill>
                <a:effectLst/>
              </a:rPr>
              <a:t>Reassessment system for evaluating changing needs.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E101A"/>
                </a:solidFill>
                <a:effectLst/>
              </a:rPr>
              <a:t>Management information system for reporting and analysis.</a:t>
            </a:r>
          </a:p>
        </p:txBody>
      </p:sp>
    </p:spTree>
    <p:extLst>
      <p:ext uri="{BB962C8B-B14F-4D97-AF65-F5344CB8AC3E}">
        <p14:creationId xmlns:p14="http://schemas.microsoft.com/office/powerpoint/2010/main" val="126697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583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2. Project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Deliverables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85102" y="1201930"/>
            <a:ext cx="8982710" cy="5651500"/>
            <a:chOff x="15240" y="1147572"/>
            <a:chExt cx="8982710" cy="5651500"/>
          </a:xfrm>
        </p:grpSpPr>
        <p:sp>
          <p:nvSpPr>
            <p:cNvPr id="4" name="object 4"/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" y="1147572"/>
              <a:ext cx="4433316" cy="3691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1926" y="1441009"/>
            <a:ext cx="8652561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rlito"/>
                <a:cs typeface="Carlito"/>
              </a:rPr>
              <a:t>Project</a:t>
            </a:r>
            <a:r>
              <a:rPr sz="2000" b="1" spc="-7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Deliverables</a:t>
            </a:r>
            <a:r>
              <a:rPr lang="en-US" sz="2000" b="1" spc="-10" dirty="0">
                <a:latin typeface="Carlito"/>
                <a:cs typeface="Carlito"/>
              </a:rPr>
              <a:t>: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endParaRPr lang="en-US" sz="2000" b="1" spc="-1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endParaRPr lang="en-US" sz="2000" b="1" spc="-10" dirty="0">
              <a:latin typeface="Carlito"/>
              <a:cs typeface="Carlito"/>
            </a:endParaRPr>
          </a:p>
        </p:txBody>
      </p:sp>
      <p:sp>
        <p:nvSpPr>
          <p:cNvPr id="11" name="Google Shape;85;p16">
            <a:extLst>
              <a:ext uri="{FF2B5EF4-FFF2-40B4-BE49-F238E27FC236}">
                <a16:creationId xmlns:a16="http://schemas.microsoft.com/office/drawing/2014/main" id="{07FA733B-44A2-40BE-9F19-FC50F6D9CE3B}"/>
              </a:ext>
            </a:extLst>
          </p:cNvPr>
          <p:cNvSpPr txBox="1"/>
          <p:nvPr/>
        </p:nvSpPr>
        <p:spPr>
          <a:xfrm>
            <a:off x="704932" y="5263283"/>
            <a:ext cx="729606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Each role will have different tasks or purposes based on </a:t>
            </a:r>
            <a:r>
              <a:rPr lang="id-ID" dirty="0"/>
              <a:t>Meals on Wheels </a:t>
            </a:r>
            <a:r>
              <a:rPr lang="en-GB" dirty="0"/>
              <a:t>Project Objectives.</a:t>
            </a:r>
            <a:endParaRPr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D563A0-F558-4468-A7B8-46E401CD188B}"/>
              </a:ext>
            </a:extLst>
          </p:cNvPr>
          <p:cNvSpPr/>
          <p:nvPr/>
        </p:nvSpPr>
        <p:spPr>
          <a:xfrm>
            <a:off x="5278170" y="1843004"/>
            <a:ext cx="2875230" cy="3050054"/>
          </a:xfrm>
          <a:prstGeom prst="roundRect">
            <a:avLst/>
          </a:prstGeom>
          <a:solidFill>
            <a:srgbClr val="92B3B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Google Shape;84;p16">
            <a:extLst>
              <a:ext uri="{FF2B5EF4-FFF2-40B4-BE49-F238E27FC236}">
                <a16:creationId xmlns:a16="http://schemas.microsoft.com/office/drawing/2014/main" id="{F0CB9AFA-AC81-4C1A-9572-566CA7A687EF}"/>
              </a:ext>
            </a:extLst>
          </p:cNvPr>
          <p:cNvSpPr txBox="1"/>
          <p:nvPr/>
        </p:nvSpPr>
        <p:spPr>
          <a:xfrm>
            <a:off x="5589392" y="2207389"/>
            <a:ext cx="2442247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Role</a:t>
            </a:r>
            <a:endParaRPr sz="20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2000" dirty="0"/>
              <a:t>Member</a:t>
            </a:r>
            <a:endParaRPr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2000" dirty="0"/>
              <a:t>Caregiver</a:t>
            </a:r>
            <a:endParaRPr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2000" dirty="0"/>
              <a:t>Volunteer</a:t>
            </a:r>
            <a:endParaRPr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2000" dirty="0"/>
              <a:t>Partner</a:t>
            </a:r>
            <a:endParaRPr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2000" dirty="0"/>
              <a:t>Admin</a:t>
            </a:r>
            <a:endParaRPr lang="id-ID"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-ID" sz="2000" dirty="0"/>
              <a:t>Donor</a:t>
            </a:r>
            <a:endParaRPr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C19501-3717-4A7E-9DF9-367C027D1ED4}"/>
              </a:ext>
            </a:extLst>
          </p:cNvPr>
          <p:cNvSpPr/>
          <p:nvPr/>
        </p:nvSpPr>
        <p:spPr>
          <a:xfrm>
            <a:off x="309513" y="1891511"/>
            <a:ext cx="4800600" cy="2970828"/>
          </a:xfrm>
          <a:prstGeom prst="roundRect">
            <a:avLst/>
          </a:prstGeom>
          <a:solidFill>
            <a:srgbClr val="92B3B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2A4964C3-95B4-407C-8D90-9DF794084568}"/>
              </a:ext>
            </a:extLst>
          </p:cNvPr>
          <p:cNvSpPr txBox="1"/>
          <p:nvPr/>
        </p:nvSpPr>
        <p:spPr>
          <a:xfrm>
            <a:off x="629945" y="1990489"/>
            <a:ext cx="4099845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Web Structure</a:t>
            </a:r>
            <a:endParaRPr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Landing Page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Registration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Login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Homepage for Each Role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-ID" dirty="0"/>
              <a:t>Donor</a:t>
            </a:r>
            <a:r>
              <a:rPr lang="en-GB" dirty="0"/>
              <a:t> Page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Contact Us Page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About Us Page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Admin Dashboard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7DA4F76-1190-44CA-B682-D33A92960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583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2. Project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Deliverables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883B5F02-79EE-4B64-910A-489E2CB3A074}"/>
              </a:ext>
            </a:extLst>
          </p:cNvPr>
          <p:cNvGrpSpPr/>
          <p:nvPr/>
        </p:nvGrpSpPr>
        <p:grpSpPr>
          <a:xfrm>
            <a:off x="-42799" y="1147572"/>
            <a:ext cx="8982710" cy="5651500"/>
            <a:chOff x="15240" y="1147572"/>
            <a:chExt cx="8982710" cy="565150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04E10DAC-CC90-40FA-B1E1-A3ED4E5AF362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634F2038-716D-47DA-8207-C1CC116FCF9B}"/>
                </a:ext>
              </a:extLst>
            </p:cNvPr>
            <p:cNvSpPr/>
            <p:nvPr/>
          </p:nvSpPr>
          <p:spPr>
            <a:xfrm>
              <a:off x="15240" y="1147572"/>
              <a:ext cx="4433316" cy="3691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F36040B7-244D-4C83-AFB5-994BADB9A915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3C30BBD-1800-4A50-A4E6-2F46ABE371A7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7C5CDDD-BE37-45C7-8A99-8A0AB6C08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" y="1447800"/>
            <a:ext cx="8750300" cy="32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0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FD48B9CB-DAE6-4486-8D6C-831F5B682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92" y="429005"/>
            <a:ext cx="3583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2. Project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Deliverables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2" name="object 3">
            <a:extLst>
              <a:ext uri="{FF2B5EF4-FFF2-40B4-BE49-F238E27FC236}">
                <a16:creationId xmlns:a16="http://schemas.microsoft.com/office/drawing/2014/main" id="{D2D64BDC-3CF8-4EC3-9618-145DDBE1754A}"/>
              </a:ext>
            </a:extLst>
          </p:cNvPr>
          <p:cNvGrpSpPr/>
          <p:nvPr/>
        </p:nvGrpSpPr>
        <p:grpSpPr>
          <a:xfrm>
            <a:off x="-42799" y="1206500"/>
            <a:ext cx="8982710" cy="5651500"/>
            <a:chOff x="15240" y="1147572"/>
            <a:chExt cx="8982710" cy="5651500"/>
          </a:xfrm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1485CEB0-5BD2-4501-97A6-8205EE5B5027}"/>
                </a:ext>
              </a:extLst>
            </p:cNvPr>
            <p:cNvSpPr/>
            <p:nvPr/>
          </p:nvSpPr>
          <p:spPr>
            <a:xfrm>
              <a:off x="70097" y="1181090"/>
              <a:ext cx="8927604" cy="56174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C97CAB22-5361-408A-A581-B4FD395F9BB6}"/>
                </a:ext>
              </a:extLst>
            </p:cNvPr>
            <p:cNvSpPr/>
            <p:nvPr/>
          </p:nvSpPr>
          <p:spPr>
            <a:xfrm>
              <a:off x="15240" y="1147572"/>
              <a:ext cx="4433316" cy="3691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4F3F1952-C1D5-48FF-B6F3-C22FFEE04DB3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8855964" y="0"/>
                  </a:moveTo>
                  <a:lnTo>
                    <a:pt x="0" y="0"/>
                  </a:lnTo>
                  <a:lnTo>
                    <a:pt x="0" y="5545836"/>
                  </a:lnTo>
                  <a:lnTo>
                    <a:pt x="8855964" y="5545836"/>
                  </a:lnTo>
                  <a:lnTo>
                    <a:pt x="88559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0099E915-729A-4D3E-89E3-EA397C724E8F}"/>
                </a:ext>
              </a:extLst>
            </p:cNvPr>
            <p:cNvSpPr/>
            <p:nvPr/>
          </p:nvSpPr>
          <p:spPr>
            <a:xfrm>
              <a:off x="108204" y="1196338"/>
              <a:ext cx="8856345" cy="5546090"/>
            </a:xfrm>
            <a:custGeom>
              <a:avLst/>
              <a:gdLst/>
              <a:ahLst/>
              <a:cxnLst/>
              <a:rect l="l" t="t" r="r" b="b"/>
              <a:pathLst>
                <a:path w="8856345" h="5546090">
                  <a:moveTo>
                    <a:pt x="0" y="5545836"/>
                  </a:moveTo>
                  <a:lnTo>
                    <a:pt x="8855964" y="5545836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55458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8">
            <a:extLst>
              <a:ext uri="{FF2B5EF4-FFF2-40B4-BE49-F238E27FC236}">
                <a16:creationId xmlns:a16="http://schemas.microsoft.com/office/drawing/2014/main" id="{0824B5FD-38EB-482B-87F6-86CE84823BA8}"/>
              </a:ext>
            </a:extLst>
          </p:cNvPr>
          <p:cNvSpPr txBox="1"/>
          <p:nvPr/>
        </p:nvSpPr>
        <p:spPr>
          <a:xfrm>
            <a:off x="204338" y="1384737"/>
            <a:ext cx="8652561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r>
              <a:rPr sz="2000" b="1" spc="-5" dirty="0">
                <a:latin typeface="Carlito"/>
                <a:cs typeface="Carlito"/>
              </a:rPr>
              <a:t>Project</a:t>
            </a:r>
            <a:r>
              <a:rPr sz="2000" b="1" spc="-7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Deliverables</a:t>
            </a:r>
            <a:r>
              <a:rPr lang="en-US" sz="2000" b="1" spc="-10" dirty="0">
                <a:latin typeface="Carlito"/>
                <a:cs typeface="Carlito"/>
              </a:rPr>
              <a:t>: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299720" algn="l"/>
              </a:tabLst>
            </a:pPr>
            <a:endParaRPr lang="en-US" sz="2000" b="1" spc="-10" dirty="0">
              <a:latin typeface="Carlito"/>
              <a:cs typeface="Carli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83CB17-A822-45D0-87C8-583D873C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78" y="1788299"/>
            <a:ext cx="3751415" cy="3052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09655D-666B-4370-B88F-7A3B936B94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96" y="3487564"/>
            <a:ext cx="4500331" cy="3146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Google Shape;85;p16">
            <a:extLst>
              <a:ext uri="{FF2B5EF4-FFF2-40B4-BE49-F238E27FC236}">
                <a16:creationId xmlns:a16="http://schemas.microsoft.com/office/drawing/2014/main" id="{7982C97D-9505-46D1-A94F-5C488923DE10}"/>
              </a:ext>
            </a:extLst>
          </p:cNvPr>
          <p:cNvSpPr txBox="1"/>
          <p:nvPr/>
        </p:nvSpPr>
        <p:spPr>
          <a:xfrm>
            <a:off x="204338" y="4872218"/>
            <a:ext cx="113586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</a:t>
            </a:r>
            <a:endParaRPr dirty="0"/>
          </a:p>
        </p:txBody>
      </p:sp>
      <p:sp>
        <p:nvSpPr>
          <p:cNvPr id="20" name="Google Shape;85;p16">
            <a:extLst>
              <a:ext uri="{FF2B5EF4-FFF2-40B4-BE49-F238E27FC236}">
                <a16:creationId xmlns:a16="http://schemas.microsoft.com/office/drawing/2014/main" id="{695411CF-9352-4FA9-A9D6-89B0867E054A}"/>
              </a:ext>
            </a:extLst>
          </p:cNvPr>
          <p:cNvSpPr txBox="1"/>
          <p:nvPr/>
        </p:nvSpPr>
        <p:spPr>
          <a:xfrm>
            <a:off x="7367613" y="3038773"/>
            <a:ext cx="142975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ERD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8975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18d1a0-f5a0-4e12-83ce-6c8453885330">
      <Terms xmlns="http://schemas.microsoft.com/office/infopath/2007/PartnerControls"/>
    </lcf76f155ced4ddcb4097134ff3c332f>
    <TaxCatchAll xmlns="c0babb3f-4b83-4bd4-b00e-4acf958a406a" xsi:nil="true"/>
    <SharedWithUsers xmlns="c0babb3f-4b83-4bd4-b00e-4acf958a406a">
      <UserInfo>
        <DisplayName/>
        <AccountId xsi:nil="true"/>
        <AccountType/>
      </UserInfo>
    </SharedWithUsers>
    <MediaLengthInSeconds xmlns="d118d1a0-f5a0-4e12-83ce-6c845388533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75E9F97BC1B5458BF54EED01CD8DCC" ma:contentTypeVersion="13" ma:contentTypeDescription="Create a new document." ma:contentTypeScope="" ma:versionID="bde7b20f9a0781bc161b174d17587a3b">
  <xsd:schema xmlns:xsd="http://www.w3.org/2001/XMLSchema" xmlns:xs="http://www.w3.org/2001/XMLSchema" xmlns:p="http://schemas.microsoft.com/office/2006/metadata/properties" xmlns:ns2="d118d1a0-f5a0-4e12-83ce-6c8453885330" xmlns:ns3="c0babb3f-4b83-4bd4-b00e-4acf958a406a" targetNamespace="http://schemas.microsoft.com/office/2006/metadata/properties" ma:root="true" ma:fieldsID="e4d5efd487035f9b59f41f3f5a2a10ba" ns2:_="" ns3:_="">
    <xsd:import namespace="d118d1a0-f5a0-4e12-83ce-6c8453885330"/>
    <xsd:import namespace="c0babb3f-4b83-4bd4-b00e-4acf958a40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18d1a0-f5a0-4e12-83ce-6c84538853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0bf0ac1-f138-411d-9df9-4081be4fdb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abb3f-4b83-4bd4-b00e-4acf958a406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0d88b2bf-274e-4f33-a410-37d88b11a109}" ma:internalName="TaxCatchAll" ma:showField="CatchAllData" ma:web="c0babb3f-4b83-4bd4-b00e-4acf958a40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951229-66CA-4B17-8096-832513F41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A20251-CE06-4FC6-90F2-C5C9073DC163}">
  <ds:schemaRefs>
    <ds:schemaRef ds:uri="http://schemas.microsoft.com/office/2006/metadata/properties"/>
    <ds:schemaRef ds:uri="http://schemas.microsoft.com/office/infopath/2007/PartnerControls"/>
    <ds:schemaRef ds:uri="f99132de-445b-4b83-9e71-32bdcae35fcb"/>
    <ds:schemaRef ds:uri="6c8f5a07-228b-405d-b4d0-87e4859cc715"/>
    <ds:schemaRef ds:uri="0deb1476-bece-4e13-bf35-82df09f35d79"/>
    <ds:schemaRef ds:uri="9590665a-f40a-4e2a-9bd7-359eb34129ed"/>
    <ds:schemaRef ds:uri="6ef74911-748c-405b-92c7-1cbe79b9f721"/>
    <ds:schemaRef ds:uri="8339a6f3-bbbe-4872-98ab-967928b3ca45"/>
    <ds:schemaRef ds:uri="4c0b7963-821a-4ef3-8656-26f44fbc441f"/>
    <ds:schemaRef ds:uri="4653679c-027a-42da-84e0-ee3db271a3d7"/>
    <ds:schemaRef ds:uri="d118d1a0-f5a0-4e12-83ce-6c8453885330"/>
    <ds:schemaRef ds:uri="c0babb3f-4b83-4bd4-b00e-4acf958a406a"/>
  </ds:schemaRefs>
</ds:datastoreItem>
</file>

<file path=customXml/itemProps3.xml><?xml version="1.0" encoding="utf-8"?>
<ds:datastoreItem xmlns:ds="http://schemas.openxmlformats.org/officeDocument/2006/customXml" ds:itemID="{CDCFBC0A-7DB7-4A87-BD5F-CD84691AA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18d1a0-f5a0-4e12-83ce-6c8453885330"/>
    <ds:schemaRef ds:uri="c0babb3f-4b83-4bd4-b00e-4acf958a40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</TotalTime>
  <Words>736</Words>
  <Application>Microsoft Office PowerPoint</Application>
  <PresentationFormat>On-screen Show (4:3)</PresentationFormat>
  <Paragraphs>169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</vt:lpstr>
      <vt:lpstr>Carlito</vt:lpstr>
      <vt:lpstr>Times New Roman</vt:lpstr>
      <vt:lpstr>Wingdings</vt:lpstr>
      <vt:lpstr>Office Theme</vt:lpstr>
      <vt:lpstr>Develop Enterprise Application</vt:lpstr>
      <vt:lpstr>Contents</vt:lpstr>
      <vt:lpstr>Contents</vt:lpstr>
      <vt:lpstr>1. Project Definition</vt:lpstr>
      <vt:lpstr>1. Project Definition</vt:lpstr>
      <vt:lpstr>1. Project Definition</vt:lpstr>
      <vt:lpstr>2. Project Deliverables</vt:lpstr>
      <vt:lpstr>2. Project Deliverables</vt:lpstr>
      <vt:lpstr>2. Project Deliverables</vt:lpstr>
      <vt:lpstr>3. Project Milestones &amp; Tasks</vt:lpstr>
      <vt:lpstr>4. Project Environment</vt:lpstr>
      <vt:lpstr>5. Tools</vt:lpstr>
      <vt:lpstr>7. Project Gantt Chart</vt:lpstr>
      <vt:lpstr>8. Project Execution</vt:lpstr>
      <vt:lpstr>8. Project Execution</vt:lpstr>
      <vt:lpstr>8. Project Execution</vt:lpstr>
      <vt:lpstr>8. Project Execution</vt:lpstr>
      <vt:lpstr>8. Project Execution</vt:lpstr>
      <vt:lpstr>8. Project Execution</vt:lpstr>
      <vt:lpstr>9. Milestone Feedback &amp; Action taken</vt:lpstr>
      <vt:lpstr>10. Proposed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Joscans</dc:creator>
  <cp:lastModifiedBy>DELL-STTB</cp:lastModifiedBy>
  <cp:revision>71</cp:revision>
  <dcterms:created xsi:type="dcterms:W3CDTF">2020-12-22T04:17:09Z</dcterms:created>
  <dcterms:modified xsi:type="dcterms:W3CDTF">2023-07-12T09:04:07Z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2020-12-22T00:00:00Z</vt:filetime>
  </property>
  <property fmtid="{D5CDD505-2E9C-101B-9397-08002B2CF9AE}" pid="5" name="ContentTypeId">
    <vt:lpwstr>0x010100B975E9F97BC1B5458BF54EED01CD8DCC</vt:lpwstr>
  </property>
  <property fmtid="{D5CDD505-2E9C-101B-9397-08002B2CF9AE}" pid="6" name="MediaServiceImageTags">
    <vt:lpwstr/>
  </property>
  <property fmtid="{D5CDD505-2E9C-101B-9397-08002B2CF9AE}" pid="7" name="Order">
    <vt:r8>28800</vt:r8>
  </property>
  <property fmtid="{D5CDD505-2E9C-101B-9397-08002B2CF9AE}" pid="8" name="xd_Signature">
    <vt:bool>false</vt:bool>
  </property>
  <property fmtid="{D5CDD505-2E9C-101B-9397-08002B2CF9AE}" pid="9" name="xd_ProgID">
    <vt:lpwstr/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</Properties>
</file>